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y="5143500" cx="9144000"/>
  <p:notesSz cx="6858000" cy="9144000"/>
  <p:embeddedFontLst>
    <p:embeddedFont>
      <p:font typeface="Nunito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5C6D586-7D67-4A4E-90E3-3050626ED740}">
  <a:tblStyle styleId="{15C6D586-7D67-4A4E-90E3-3050626ED74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Nunito-bold.fntdata"/><Relationship Id="rId23" Type="http://schemas.openxmlformats.org/officeDocument/2006/relationships/font" Target="fonts/Nuni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Nunito-boldItalic.fntdata"/><Relationship Id="rId25" Type="http://schemas.openxmlformats.org/officeDocument/2006/relationships/font" Target="fonts/Nunito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c67b04641b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c67b04641b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ca8e04536f_2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ca8e04536f_2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c67b04641b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3c67b04641b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ca8e04536f_2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ca8e04536f_2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ca8e04536f_2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ca8e04536f_2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9789939db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39789939db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ca8e04536f_2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3ca8e04536f_2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e00f5b4ad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e00f5b4ad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e00f5b4ad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e00f5b4ad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e00f5b4ad8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3e00f5b4ad8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c86c2f65e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3c86c2f65e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c67b04641b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c67b04641b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c67b04641b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c67b04641b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c67b04641b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c67b04641b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c67b04641b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3c67b04641b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2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5" name="Google Shape;35;p2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9" name="Google Shape;119;p11"/>
          <p:cNvSpPr txBox="1"/>
          <p:nvPr>
            <p:ph hasCustomPrompt="1" type="title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/>
          <p:nvPr>
            <p:ph idx="1" type="body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1" name="Google Shape;121;p1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" name="Google Shape;47;p3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" name="Google Shape;48;p3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2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4" name="Google Shape;54;p4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4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dk2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5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1" name="Google Shape;61;p5"/>
          <p:cNvSpPr txBox="1"/>
          <p:nvPr>
            <p:ph idx="1" type="body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p5"/>
          <p:cNvSpPr txBox="1"/>
          <p:nvPr>
            <p:ph idx="2" type="body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p5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solidFill>
          <a:schemeClr val="dk2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6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9" name="Google Shape;69;p6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accent3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7"/>
          <p:cNvSpPr txBox="1"/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p7"/>
          <p:cNvSpPr txBox="1"/>
          <p:nvPr>
            <p:ph idx="1" type="body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" name="Google Shape;93;p8"/>
          <p:cNvSpPr txBox="1"/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4" name="Google Shape;94;p8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9"/>
          <p:cNvSpPr txBox="1"/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0" name="Google Shape;100;p9"/>
          <p:cNvSpPr txBox="1"/>
          <p:nvPr>
            <p:ph idx="1" type="subTitle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p9"/>
          <p:cNvSpPr txBox="1"/>
          <p:nvPr>
            <p:ph idx="2" type="body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2" name="Google Shape;102;p9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0"/>
          <p:cNvSpPr txBox="1"/>
          <p:nvPr>
            <p:ph idx="1" type="body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8" name="Google Shape;108;p10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hift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www.youtube.com/watch?v=6hb4ssPerG8" TargetMode="External"/><Relationship Id="rId4" Type="http://schemas.openxmlformats.org/officeDocument/2006/relationships/image" Target="../media/image4.jpg"/><Relationship Id="rId5" Type="http://schemas.openxmlformats.org/officeDocument/2006/relationships/hyperlink" Target="http://www.youtube.com/watch?v=6hb4ssPerG8" TargetMode="External"/><Relationship Id="rId6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lack and white photo of student protest, student with skull and crossbones flag that says LOVE CANAL, and a sign that says WE'VE GOT BETTER THINGS TO DO THAN SIT AROUND AND BE CONTAMINATED" id="128" name="Google Shape;12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2350" y="256950"/>
            <a:ext cx="3279300" cy="46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descr="A t-chart labeled BOTTOM-UP APPROACH and TOP-DOWN APPROACH" id="192" name="Google Shape;192;p22"/>
          <p:cNvGraphicFramePr/>
          <p:nvPr/>
        </p:nvGraphicFramePr>
        <p:xfrm>
          <a:off x="297650" y="547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{15C6D586-7D67-4A4E-90E3-3050626ED740}</a:tableStyleId>
              </a:tblPr>
              <a:tblGrid>
                <a:gridCol w="4244575"/>
                <a:gridCol w="42445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400"/>
                        <a:t>Bottom-Up Approach</a:t>
                      </a:r>
                      <a:endParaRPr b="1" sz="2400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DFEAFB"/>
                        </a:gs>
                        <a:gs pos="100000">
                          <a:srgbClr val="6E9CE7"/>
                        </a:gs>
                      </a:gsLst>
                      <a:path path="circle">
                        <a:fillToRect b="50%" l="50%" r="50%" t="50%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400"/>
                        <a:t>Top-Down Approach</a:t>
                      </a:r>
                      <a:endParaRPr b="1" sz="2400"/>
                    </a:p>
                  </a:txBody>
                  <a:tcPr marT="91425" marB="91425" marR="91425" marL="91425">
                    <a:lnL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gradFill>
                      <a:gsLst>
                        <a:gs pos="0">
                          <a:srgbClr val="DCECD5"/>
                        </a:gs>
                        <a:gs pos="100000">
                          <a:srgbClr val="92BC81"/>
                        </a:gs>
                      </a:gsLst>
                      <a:path path="circle">
                        <a:fillToRect b="50%" l="50%" r="50%" t="50%"/>
                      </a:path>
                      <a:tileRect/>
                    </a:gra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T cap="flat" cmpd="sng" w="381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  <p:sp>
        <p:nvSpPr>
          <p:cNvPr id="193" name="Google Shape;193;p22"/>
          <p:cNvSpPr txBox="1"/>
          <p:nvPr/>
        </p:nvSpPr>
        <p:spPr>
          <a:xfrm>
            <a:off x="480525" y="1227475"/>
            <a:ext cx="4061700" cy="31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8575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Lois Gibbs started the Love Canal Parents’ Movement</a:t>
            </a:r>
            <a:endParaRPr sz="2700"/>
          </a:p>
          <a:p>
            <a:pPr indent="-285750" lvl="1" marL="5715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Held public meetings</a:t>
            </a:r>
            <a:endParaRPr sz="2700"/>
          </a:p>
          <a:p>
            <a:pPr indent="-285750" lvl="1" marL="5715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Wrote letters</a:t>
            </a:r>
            <a:endParaRPr sz="2700"/>
          </a:p>
          <a:p>
            <a:pPr indent="-285750" lvl="1" marL="5715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Staged rallies</a:t>
            </a:r>
            <a:endParaRPr sz="2700"/>
          </a:p>
          <a:p>
            <a:pPr indent="-285750" lvl="1" marL="5715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Marched in protest</a:t>
            </a:r>
            <a:endParaRPr sz="2700"/>
          </a:p>
        </p:txBody>
      </p:sp>
      <p:sp>
        <p:nvSpPr>
          <p:cNvPr id="194" name="Google Shape;194;p22"/>
          <p:cNvSpPr txBox="1"/>
          <p:nvPr/>
        </p:nvSpPr>
        <p:spPr>
          <a:xfrm>
            <a:off x="4572000" y="1227475"/>
            <a:ext cx="4214700" cy="31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342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Media coverage</a:t>
            </a:r>
            <a:endParaRPr sz="2600"/>
          </a:p>
          <a:p>
            <a:pPr indent="-279400" lvl="0" marL="342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President Jimmy Carter signed the Superfund Bill</a:t>
            </a:r>
            <a:endParaRPr sz="2600"/>
          </a:p>
          <a:p>
            <a:pPr indent="-279400" lvl="0" marL="342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The Environmental Protection Agency </a:t>
            </a:r>
            <a:r>
              <a:rPr lang="en" sz="2600"/>
              <a:t>supervised </a:t>
            </a:r>
            <a:r>
              <a:rPr lang="en" sz="2600"/>
              <a:t>cleanup of toxic sites</a:t>
            </a:r>
            <a:endParaRPr sz="2600"/>
          </a:p>
        </p:txBody>
      </p:sp>
      <p:pic>
        <p:nvPicPr>
          <p:cNvPr id="195" name="Google Shape;19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n image of the three documents that will be read in class, MY SUMMER'S WORK, MY VICTORY GARDEN, AND KATIE'S KROPS" id="200" name="Google Shape;200;p23"/>
          <p:cNvPicPr preferRelativeResize="0"/>
          <p:nvPr/>
        </p:nvPicPr>
        <p:blipFill rotWithShape="1">
          <a:blip r:embed="rId3">
            <a:alphaModFix/>
          </a:blip>
          <a:srcRect b="0" l="2381" r="3890" t="0"/>
          <a:stretch/>
        </p:blipFill>
        <p:spPr>
          <a:xfrm>
            <a:off x="217750" y="218875"/>
            <a:ext cx="8700525" cy="4696275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3"/>
          <p:cNvSpPr/>
          <p:nvPr/>
        </p:nvSpPr>
        <p:spPr>
          <a:xfrm>
            <a:off x="3052250" y="3142150"/>
            <a:ext cx="5556600" cy="1576800"/>
          </a:xfrm>
          <a:prstGeom prst="wedgeRectCallout">
            <a:avLst>
              <a:gd fmla="val -54509" name="adj1"/>
              <a:gd fmla="val 8133" name="adj2"/>
            </a:avLst>
          </a:prstGeom>
          <a:solidFill>
            <a:srgbClr val="FFFF00"/>
          </a:solidFill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Next, you will work in groups of three to read one of these sources. As you read, pay attention to the problem and how people responded. </a:t>
            </a:r>
            <a:endParaRPr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A bottom-up or top-down approach?</a:t>
            </a:r>
            <a:endParaRPr b="1" sz="2400"/>
          </a:p>
        </p:txBody>
      </p:sp>
      <p:pic>
        <p:nvPicPr>
          <p:cNvPr id="202" name="Google Shape;20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descr="A table with three columns, labeled SOURCE, TOP DOWN OR BOTTOM UP?, and WHY?" id="207" name="Google Shape;207;p24"/>
          <p:cNvGraphicFramePr/>
          <p:nvPr/>
        </p:nvGraphicFramePr>
        <p:xfrm>
          <a:off x="305138" y="255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{15C6D586-7D67-4A4E-90E3-3050626ED740}</a:tableStyleId>
              </a:tblPr>
              <a:tblGrid>
                <a:gridCol w="2032325"/>
                <a:gridCol w="2094575"/>
                <a:gridCol w="4406825"/>
              </a:tblGrid>
              <a:tr h="5715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400">
                          <a:solidFill>
                            <a:schemeClr val="dk1"/>
                          </a:solidFill>
                        </a:rPr>
                        <a:t>Source 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200">
                          <a:solidFill>
                            <a:schemeClr val="dk1"/>
                          </a:solidFill>
                        </a:rPr>
                        <a:t>Top-Down or Bottom-Up?</a:t>
                      </a:r>
                      <a:r>
                        <a:rPr b="1" lang="en" sz="2400">
                          <a:solidFill>
                            <a:schemeClr val="dk1"/>
                          </a:solidFill>
                        </a:rPr>
                        <a:t> 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400">
                          <a:solidFill>
                            <a:schemeClr val="dk1"/>
                          </a:solidFill>
                        </a:rPr>
                        <a:t>Why?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400"/>
                        <a:t>My Summer’s Work, Max Wigdorowitz</a:t>
                      </a:r>
                      <a:endParaRPr b="1" sz="24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500"/>
                    </a:p>
                  </a:txBody>
                  <a:tcPr marT="91425" marB="91425" marR="91425" marL="91425">
                    <a:lnT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T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  <p:sp>
        <p:nvSpPr>
          <p:cNvPr id="208" name="Google Shape;208;p24"/>
          <p:cNvSpPr txBox="1"/>
          <p:nvPr/>
        </p:nvSpPr>
        <p:spPr>
          <a:xfrm>
            <a:off x="2417525" y="1760525"/>
            <a:ext cx="1965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Top-down</a:t>
            </a:r>
            <a:endParaRPr b="1" sz="2400"/>
          </a:p>
        </p:txBody>
      </p:sp>
      <p:sp>
        <p:nvSpPr>
          <p:cNvPr id="209" name="Google Shape;209;p24"/>
          <p:cNvSpPr txBox="1"/>
          <p:nvPr/>
        </p:nvSpPr>
        <p:spPr>
          <a:xfrm>
            <a:off x="4432050" y="1098725"/>
            <a:ext cx="4406700" cy="169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b="1" lang="en" sz="2200"/>
              <a:t>WWII food shortages</a:t>
            </a:r>
            <a:endParaRPr b="1" sz="2200"/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b="1" lang="en" sz="2200"/>
              <a:t>US gov’t created the School Garden Army</a:t>
            </a:r>
            <a:endParaRPr b="1" sz="2200"/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b="1" lang="en" sz="2200"/>
              <a:t>Max joined as a Farm Cadet</a:t>
            </a:r>
            <a:endParaRPr b="1" sz="1700"/>
          </a:p>
        </p:txBody>
      </p:sp>
      <p:sp>
        <p:nvSpPr>
          <p:cNvPr id="210" name="Google Shape;210;p24"/>
          <p:cNvSpPr txBox="1"/>
          <p:nvPr/>
        </p:nvSpPr>
        <p:spPr>
          <a:xfrm>
            <a:off x="3254900" y="2976425"/>
            <a:ext cx="5634000" cy="18285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00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095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The gov’t identified the issue</a:t>
            </a:r>
            <a:endParaRPr sz="2400"/>
          </a:p>
          <a:p>
            <a:pPr indent="-2095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It created a formal program</a:t>
            </a:r>
            <a:endParaRPr sz="2400"/>
          </a:p>
          <a:p>
            <a:pPr indent="-20955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Students like Max were mobilized to support food production</a:t>
            </a:r>
            <a:endParaRPr sz="2400"/>
          </a:p>
        </p:txBody>
      </p:sp>
      <p:pic>
        <p:nvPicPr>
          <p:cNvPr descr="WWI Propaganda poster of a young person farming and text that reads JOIN THE UNITED STATES SCHOOL GARDEN ARMY" id="211" name="Google Shape;21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275" y="2909337"/>
            <a:ext cx="2649985" cy="177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descr="A table with three columns, labeled SOURCE, TOP DOWN OR BOTTOM UP?, and WHY?" id="217" name="Google Shape;217;p25"/>
          <p:cNvGraphicFramePr/>
          <p:nvPr/>
        </p:nvGraphicFramePr>
        <p:xfrm>
          <a:off x="225088" y="255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{15C6D586-7D67-4A4E-90E3-3050626ED740}</a:tableStyleId>
              </a:tblPr>
              <a:tblGrid>
                <a:gridCol w="2003775"/>
                <a:gridCol w="1864525"/>
                <a:gridCol w="4855550"/>
              </a:tblGrid>
              <a:tr h="5715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500">
                          <a:solidFill>
                            <a:schemeClr val="dk1"/>
                          </a:solidFill>
                        </a:rPr>
                        <a:t>Source </a:t>
                      </a:r>
                      <a:endParaRPr b="1" sz="25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>
                          <a:solidFill>
                            <a:schemeClr val="dk1"/>
                          </a:solidFill>
                        </a:rPr>
                        <a:t>Top-Down or Bottom-Up? </a:t>
                      </a:r>
                      <a:endParaRPr b="1" sz="20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500">
                          <a:solidFill>
                            <a:schemeClr val="dk1"/>
                          </a:solidFill>
                        </a:rPr>
                        <a:t>Why?</a:t>
                      </a:r>
                      <a:endParaRPr b="1" sz="25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4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400"/>
                        <a:t>Letter to the Editor, Eva Somiline</a:t>
                      </a:r>
                      <a:endParaRPr b="1" sz="24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400"/>
                    </a:p>
                  </a:txBody>
                  <a:tcPr marT="91425" marB="91425" marR="91425" marL="91425">
                    <a:lnT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T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  <p:sp>
        <p:nvSpPr>
          <p:cNvPr id="218" name="Google Shape;218;p25"/>
          <p:cNvSpPr txBox="1"/>
          <p:nvPr/>
        </p:nvSpPr>
        <p:spPr>
          <a:xfrm>
            <a:off x="2228875" y="1083275"/>
            <a:ext cx="1911900" cy="183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/>
              <a:t>Top-down </a:t>
            </a:r>
            <a:r>
              <a:rPr b="1" lang="en" sz="2600" u="sng"/>
              <a:t>OR</a:t>
            </a:r>
            <a:r>
              <a:rPr b="1" lang="en" sz="2600"/>
              <a:t> </a:t>
            </a:r>
            <a:endParaRPr b="1" sz="2600" u="sng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/>
              <a:t>Bottom-up</a:t>
            </a:r>
            <a:endParaRPr b="1" sz="2900"/>
          </a:p>
        </p:txBody>
      </p:sp>
      <p:sp>
        <p:nvSpPr>
          <p:cNvPr id="219" name="Google Shape;219;p25"/>
          <p:cNvSpPr txBox="1"/>
          <p:nvPr/>
        </p:nvSpPr>
        <p:spPr>
          <a:xfrm>
            <a:off x="4093400" y="958625"/>
            <a:ext cx="4855500" cy="20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9685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b="1" lang="en" sz="2200"/>
              <a:t>Top-down: </a:t>
            </a:r>
            <a:r>
              <a:rPr lang="en" sz="2200"/>
              <a:t>US gov’t created &amp; promoted Victory Gardens to conserve food</a:t>
            </a:r>
            <a:endParaRPr sz="2200"/>
          </a:p>
          <a:p>
            <a:pPr indent="-196850" lvl="0" marL="1714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b="1" lang="en" sz="2200"/>
              <a:t>Bottom-up: </a:t>
            </a:r>
            <a:r>
              <a:rPr lang="en" sz="2200"/>
              <a:t>Eva wrote wrote letters to persuade others to plant gardens</a:t>
            </a:r>
            <a:endParaRPr b="1" sz="2200"/>
          </a:p>
        </p:txBody>
      </p:sp>
      <p:sp>
        <p:nvSpPr>
          <p:cNvPr id="220" name="Google Shape;220;p25"/>
          <p:cNvSpPr txBox="1"/>
          <p:nvPr/>
        </p:nvSpPr>
        <p:spPr>
          <a:xfrm>
            <a:off x="2951875" y="3120400"/>
            <a:ext cx="5944200" cy="16623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00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66700" lvl="0" marL="28575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US gov’t established programs for conserving food</a:t>
            </a:r>
            <a:endParaRPr sz="2400"/>
          </a:p>
          <a:p>
            <a:pPr indent="-266700" lvl="0" marL="28575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Victory Gardens would not work without help from people like Eva taking action</a:t>
            </a:r>
            <a:endParaRPr sz="2400"/>
          </a:p>
        </p:txBody>
      </p:sp>
      <p:pic>
        <p:nvPicPr>
          <p:cNvPr descr="WWII propaganda poster of Uncle Sam farming" id="221" name="Google Shape;22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5150" y="3120387"/>
            <a:ext cx="2550720" cy="177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descr="A table with three columns, labeled SOURCE, TOP DOWN OR BOTTOM UP?, and WHY?" id="227" name="Google Shape;227;p26"/>
          <p:cNvGraphicFramePr/>
          <p:nvPr/>
        </p:nvGraphicFramePr>
        <p:xfrm>
          <a:off x="305138" y="255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{15C6D586-7D67-4A4E-90E3-3050626ED740}</a:tableStyleId>
              </a:tblPr>
              <a:tblGrid>
                <a:gridCol w="1862200"/>
                <a:gridCol w="1954500"/>
                <a:gridCol w="4717025"/>
              </a:tblGrid>
              <a:tr h="5715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500">
                          <a:solidFill>
                            <a:schemeClr val="dk1"/>
                          </a:solidFill>
                        </a:rPr>
                        <a:t>Source </a:t>
                      </a:r>
                      <a:endParaRPr b="1" sz="25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>
                          <a:solidFill>
                            <a:schemeClr val="dk1"/>
                          </a:solidFill>
                        </a:rPr>
                        <a:t>Top-Down or Bottom-Up? </a:t>
                      </a:r>
                      <a:endParaRPr b="1" sz="20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500">
                          <a:solidFill>
                            <a:schemeClr val="dk1"/>
                          </a:solidFill>
                        </a:rPr>
                        <a:t>Why?</a:t>
                      </a:r>
                      <a:endParaRPr b="1" sz="25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4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400"/>
                        <a:t>Q &amp; A </a:t>
                      </a:r>
                      <a:endParaRPr b="1" sz="24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400"/>
                        <a:t>with Katie Stagliano</a:t>
                      </a:r>
                      <a:endParaRPr b="1" sz="24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400"/>
                    </a:p>
                  </a:txBody>
                  <a:tcPr marT="91425" marB="91425" marR="91425" marL="91425">
                    <a:lnT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T cap="flat" cmpd="sng" w="2857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  <p:sp>
        <p:nvSpPr>
          <p:cNvPr id="228" name="Google Shape;228;p26"/>
          <p:cNvSpPr txBox="1"/>
          <p:nvPr/>
        </p:nvSpPr>
        <p:spPr>
          <a:xfrm>
            <a:off x="2167350" y="1125325"/>
            <a:ext cx="1954500" cy="183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/>
              <a:t>B</a:t>
            </a:r>
            <a:r>
              <a:rPr b="1" lang="en" sz="2600"/>
              <a:t>ottom-up</a:t>
            </a:r>
            <a:endParaRPr b="1" sz="2900"/>
          </a:p>
        </p:txBody>
      </p:sp>
      <p:sp>
        <p:nvSpPr>
          <p:cNvPr id="229" name="Google Shape;229;p26"/>
          <p:cNvSpPr txBox="1"/>
          <p:nvPr/>
        </p:nvSpPr>
        <p:spPr>
          <a:xfrm>
            <a:off x="4121850" y="1161175"/>
            <a:ext cx="4716900" cy="176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b="1" lang="en" sz="2300"/>
              <a:t>Community food shortages</a:t>
            </a:r>
            <a:endParaRPr b="1" sz="2300"/>
          </a:p>
          <a:p>
            <a:pPr indent="-374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b="1" lang="en" sz="2300"/>
              <a:t>Katie grew and donated food</a:t>
            </a:r>
            <a:endParaRPr b="1" sz="2300"/>
          </a:p>
          <a:p>
            <a:pPr indent="-374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b="1" lang="en" sz="2300"/>
              <a:t>Helped kids start gardens and donate food to charities</a:t>
            </a:r>
            <a:endParaRPr b="1" sz="2300"/>
          </a:p>
        </p:txBody>
      </p:sp>
      <p:sp>
        <p:nvSpPr>
          <p:cNvPr id="230" name="Google Shape;230;p26"/>
          <p:cNvSpPr txBox="1"/>
          <p:nvPr/>
        </p:nvSpPr>
        <p:spPr>
          <a:xfrm>
            <a:off x="2981975" y="2921275"/>
            <a:ext cx="5856900" cy="18285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00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6670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The program was a child’s idea</a:t>
            </a:r>
            <a:endParaRPr sz="2400"/>
          </a:p>
          <a:p>
            <a:pPr indent="-26670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It expanded through community involvement</a:t>
            </a:r>
            <a:endParaRPr sz="2400"/>
          </a:p>
          <a:p>
            <a:pPr indent="-266700" lvl="0" marL="2857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Relies on youth volunteers/leaders</a:t>
            </a:r>
            <a:endParaRPr sz="2400"/>
          </a:p>
        </p:txBody>
      </p:sp>
      <p:pic>
        <p:nvPicPr>
          <p:cNvPr descr="Image of Katie, youth volunteer who created Katie's Krops" id="231" name="Google Shape;23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5150" y="3109724"/>
            <a:ext cx="2584463" cy="172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7"/>
          <p:cNvSpPr txBox="1"/>
          <p:nvPr>
            <p:ph type="title"/>
          </p:nvPr>
        </p:nvSpPr>
        <p:spPr>
          <a:xfrm>
            <a:off x="923350" y="187225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Compelling Question- Review:</a:t>
            </a:r>
            <a:endParaRPr b="1" u="sng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27"/>
          <p:cNvSpPr txBox="1"/>
          <p:nvPr/>
        </p:nvSpPr>
        <p:spPr>
          <a:xfrm>
            <a:off x="254050" y="991725"/>
            <a:ext cx="8612100" cy="3954300"/>
          </a:xfrm>
          <a:prstGeom prst="rect">
            <a:avLst/>
          </a:prstGeom>
          <a:noFill/>
          <a:ln cap="flat" cmpd="sng" w="38100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25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100"/>
              <a:buChar char="●"/>
            </a:pPr>
            <a:r>
              <a:rPr lang="en" sz="3100"/>
              <a:t>How can people create change in our representative democracy?</a:t>
            </a:r>
            <a:endParaRPr sz="3100"/>
          </a:p>
          <a:p>
            <a:pPr indent="-425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100"/>
              <a:buChar char="○"/>
            </a:pPr>
            <a:r>
              <a:rPr lang="en" sz="3100"/>
              <a:t>How can individuals work within and outside of government systems to affect change?</a:t>
            </a:r>
            <a:endParaRPr sz="3100"/>
          </a:p>
          <a:p>
            <a:pPr indent="-425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100"/>
              <a:buChar char="○"/>
            </a:pPr>
            <a:r>
              <a:rPr lang="en" sz="3100"/>
              <a:t>How do you demonstrate agency without voting?</a:t>
            </a:r>
            <a:endParaRPr sz="3100"/>
          </a:p>
        </p:txBody>
      </p:sp>
      <p:pic>
        <p:nvPicPr>
          <p:cNvPr id="239" name="Google Shape;23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descr="Emoji of a raffle ticket to represent exit ticket" id="244" name="Google Shape;244;p28"/>
          <p:cNvSpPr txBox="1"/>
          <p:nvPr/>
        </p:nvSpPr>
        <p:spPr>
          <a:xfrm>
            <a:off x="2612100" y="195000"/>
            <a:ext cx="3919800" cy="74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/>
              <a:t>🎟️Exit Ticket</a:t>
            </a:r>
            <a:endParaRPr b="1" sz="4400"/>
          </a:p>
        </p:txBody>
      </p:sp>
      <p:sp>
        <p:nvSpPr>
          <p:cNvPr id="245" name="Google Shape;245;p28"/>
          <p:cNvSpPr txBox="1"/>
          <p:nvPr/>
        </p:nvSpPr>
        <p:spPr>
          <a:xfrm>
            <a:off x="314550" y="1108925"/>
            <a:ext cx="8514900" cy="347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>
                <a:highlight>
                  <a:srgbClr val="FFFFFF"/>
                </a:highlight>
              </a:rPr>
              <a:t>Consider our </a:t>
            </a:r>
            <a:r>
              <a:rPr lang="en" sz="2400">
                <a:highlight>
                  <a:srgbClr val="FFFFFF"/>
                </a:highlight>
              </a:rPr>
              <a:t>compelling</a:t>
            </a:r>
            <a:r>
              <a:rPr lang="en" sz="2400">
                <a:highlight>
                  <a:srgbClr val="FFFFFF"/>
                </a:highlight>
              </a:rPr>
              <a:t> questions and rate this statement from 1–10:</a:t>
            </a:r>
            <a:endParaRPr sz="2400">
              <a:highlight>
                <a:srgbClr val="FFFFFF"/>
              </a:highlight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highlight>
                  <a:srgbClr val="FFFFFF"/>
                </a:highlight>
              </a:rPr>
              <a:t>(1 = strongly disagree, 10 = strongly agree)</a:t>
            </a:r>
            <a:endParaRPr sz="24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highlight>
                <a:srgbClr val="FFFFFF"/>
              </a:highlight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highlight>
                  <a:srgbClr val="FFFF00"/>
                </a:highlight>
              </a:rPr>
              <a:t>"Voting is the only way people </a:t>
            </a:r>
            <a:endParaRPr sz="2400">
              <a:highlight>
                <a:srgbClr val="FFFF00"/>
              </a:highlight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highlight>
                  <a:srgbClr val="FFFF00"/>
                </a:highlight>
              </a:rPr>
              <a:t>can make a difference."</a:t>
            </a:r>
            <a:r>
              <a:rPr lang="en" sz="2400">
                <a:highlight>
                  <a:srgbClr val="FFFFFF"/>
                </a:highlight>
              </a:rPr>
              <a:t> </a:t>
            </a:r>
            <a:endParaRPr sz="24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highlight>
                <a:srgbClr val="FFFFFF"/>
              </a:highlight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>
                <a:highlight>
                  <a:srgbClr val="FFFFFF"/>
                </a:highlight>
              </a:rPr>
              <a:t>Support your thinking with 2-3 examples from the lesson. </a:t>
            </a:r>
            <a:endParaRPr sz="2400"/>
          </a:p>
        </p:txBody>
      </p:sp>
      <p:pic>
        <p:nvPicPr>
          <p:cNvPr id="246" name="Google Shape;24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lack and white photo of student protest, student with skull and crossbones flag that says LOVE CANAL, and a sign that says WE'VE GOT BETTER THINGS TO DO THAN SIT AROUND AND BE CONTAMINATED" id="134" name="Google Shape;13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9900" y="247650"/>
            <a:ext cx="3279300" cy="46296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Eye, thinking, and question mark emojis representing observe, reflect, and question" id="135" name="Google Shape;135;p14"/>
          <p:cNvSpPr txBox="1"/>
          <p:nvPr/>
        </p:nvSpPr>
        <p:spPr>
          <a:xfrm>
            <a:off x="299700" y="373275"/>
            <a:ext cx="5202900" cy="44172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/>
              <a:t>👀Observe</a:t>
            </a:r>
            <a:endParaRPr b="1"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Describe what you see.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pic>
        <p:nvPicPr>
          <p:cNvPr id="136" name="Google Shape;13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lack and white photo of student protest, student with skull and crossbones flag that says LOVE CANAL, and a sign that says WE'VE GOT BETTER THINGS TO DO THAN SIT AROUND AND BE CONTAMINATED" id="141" name="Google Shape;14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9900" y="247650"/>
            <a:ext cx="3279300" cy="46296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Eye, thinking, and question mark emojis representing observe, reflect, and question" id="142" name="Google Shape;142;p15"/>
          <p:cNvSpPr txBox="1"/>
          <p:nvPr/>
        </p:nvSpPr>
        <p:spPr>
          <a:xfrm>
            <a:off x="299700" y="373275"/>
            <a:ext cx="5202900" cy="44172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/>
              <a:t>🤔Reflect</a:t>
            </a:r>
            <a:endParaRPr b="1"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What do you think is happening in this photo? Use clues from the picture as well as any background knowledge you may have. 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pic>
        <p:nvPicPr>
          <p:cNvPr id="143" name="Google Shape;14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lack and white photo of student protest, student with skull and crossbones flag that says LOVE CANAL, and a sign that says WE'VE GOT BETTER THINGS TO DO THAN SIT AROUND AND BE CONTAMINATED" id="148" name="Google Shape;14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9900" y="247650"/>
            <a:ext cx="3279300" cy="4629600"/>
          </a:xfrm>
          <a:prstGeom prst="rect">
            <a:avLst/>
          </a:prstGeom>
          <a:noFill/>
          <a:ln>
            <a:noFill/>
          </a:ln>
        </p:spPr>
      </p:pic>
      <p:sp>
        <p:nvSpPr>
          <p:cNvPr descr="Eye, thinking, and question mark emojis representing observe, reflect, and question" id="149" name="Google Shape;149;p16"/>
          <p:cNvSpPr txBox="1"/>
          <p:nvPr/>
        </p:nvSpPr>
        <p:spPr>
          <a:xfrm>
            <a:off x="299700" y="373275"/>
            <a:ext cx="5202900" cy="44172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/>
              <a:t>❓Question</a:t>
            </a:r>
            <a:endParaRPr b="1" sz="3000"/>
          </a:p>
          <a:p>
            <a:pPr indent="-419100" lvl="1" marL="914400" rtl="0" algn="l"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" sz="3000"/>
              <a:t>Pose </a:t>
            </a:r>
            <a:r>
              <a:rPr lang="en" sz="3000"/>
              <a:t>a wondering question or two.</a:t>
            </a:r>
            <a:endParaRPr sz="3000"/>
          </a:p>
        </p:txBody>
      </p:sp>
      <p:pic>
        <p:nvPicPr>
          <p:cNvPr id="150" name="Google Shape;15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7"/>
          <p:cNvSpPr txBox="1"/>
          <p:nvPr>
            <p:ph type="title"/>
          </p:nvPr>
        </p:nvSpPr>
        <p:spPr>
          <a:xfrm>
            <a:off x="923350" y="187225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 u="sng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Compelling</a:t>
            </a:r>
            <a:r>
              <a:rPr b="1" lang="en" sz="4500" u="sng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Question:</a:t>
            </a:r>
            <a:endParaRPr b="1" sz="4500" u="sng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17"/>
          <p:cNvSpPr txBox="1"/>
          <p:nvPr/>
        </p:nvSpPr>
        <p:spPr>
          <a:xfrm>
            <a:off x="254050" y="991725"/>
            <a:ext cx="8612100" cy="3954300"/>
          </a:xfrm>
          <a:prstGeom prst="rect">
            <a:avLst/>
          </a:prstGeom>
          <a:noFill/>
          <a:ln cap="flat" cmpd="sng" w="38100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25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100"/>
              <a:buChar char="●"/>
            </a:pPr>
            <a:r>
              <a:rPr lang="en" sz="3100"/>
              <a:t>How can people create change in our representative democracy?</a:t>
            </a:r>
            <a:endParaRPr sz="3100"/>
          </a:p>
          <a:p>
            <a:pPr indent="-425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100"/>
              <a:buChar char="○"/>
            </a:pPr>
            <a:r>
              <a:rPr lang="en" sz="3100"/>
              <a:t>How can individuals work within and outside of government systems to affect change?</a:t>
            </a:r>
            <a:endParaRPr sz="3100"/>
          </a:p>
          <a:p>
            <a:pPr indent="-425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100"/>
              <a:buChar char="○"/>
            </a:pPr>
            <a:r>
              <a:rPr lang="en" sz="3100"/>
              <a:t>How do you demonstrate agency without voting?</a:t>
            </a:r>
            <a:endParaRPr sz="3100"/>
          </a:p>
        </p:txBody>
      </p:sp>
      <p:pic>
        <p:nvPicPr>
          <p:cNvPr id="157" name="Google Shape;15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8"/>
          <p:cNvSpPr txBox="1"/>
          <p:nvPr/>
        </p:nvSpPr>
        <p:spPr>
          <a:xfrm>
            <a:off x="5183525" y="210150"/>
            <a:ext cx="3782700" cy="48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When </a:t>
            </a:r>
            <a:r>
              <a:rPr lang="en" sz="2400" u="sng"/>
              <a:t>government leaders </a:t>
            </a:r>
            <a:r>
              <a:rPr lang="en" sz="2400"/>
              <a:t>identify problems, develop solutions, and carry them out</a:t>
            </a:r>
            <a:endParaRPr sz="2400"/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b="1" lang="en" sz="2400"/>
              <a:t>Examples:</a:t>
            </a:r>
            <a:r>
              <a:rPr lang="en" sz="2400"/>
              <a:t> </a:t>
            </a:r>
            <a:endParaRPr sz="2400"/>
          </a:p>
          <a:p>
            <a:pPr indent="-3810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new laws or rules</a:t>
            </a:r>
            <a:endParaRPr sz="2400"/>
          </a:p>
          <a:p>
            <a:pPr indent="-3810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law enforcement</a:t>
            </a:r>
            <a:endParaRPr sz="2400"/>
          </a:p>
          <a:p>
            <a:pPr indent="-3810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program funding</a:t>
            </a:r>
            <a:endParaRPr sz="2400"/>
          </a:p>
          <a:p>
            <a:pPr indent="-3810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public services</a:t>
            </a:r>
            <a:endParaRPr sz="2400"/>
          </a:p>
          <a:p>
            <a:pPr indent="-3810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infrastructure</a:t>
            </a:r>
            <a:endParaRPr sz="2400"/>
          </a:p>
        </p:txBody>
      </p:sp>
      <p:sp>
        <p:nvSpPr>
          <p:cNvPr id="163" name="Google Shape;163;p18"/>
          <p:cNvSpPr txBox="1"/>
          <p:nvPr/>
        </p:nvSpPr>
        <p:spPr>
          <a:xfrm>
            <a:off x="450050" y="252050"/>
            <a:ext cx="52788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/>
              <a:t>Top</a:t>
            </a:r>
            <a:r>
              <a:rPr b="1" lang="en" sz="3300"/>
              <a:t>-Down Approach</a:t>
            </a:r>
            <a:endParaRPr sz="2600"/>
          </a:p>
        </p:txBody>
      </p:sp>
      <p:sp>
        <p:nvSpPr>
          <p:cNvPr descr="Image of an upside down pyramid, labeled TOP-DOWN APPROACH" id="164" name="Google Shape;164;p18"/>
          <p:cNvSpPr/>
          <p:nvPr/>
        </p:nvSpPr>
        <p:spPr>
          <a:xfrm rot="10800000">
            <a:off x="271625" y="944750"/>
            <a:ext cx="4964700" cy="3988500"/>
          </a:xfrm>
          <a:prstGeom prst="triangle">
            <a:avLst>
              <a:gd fmla="val 50000" name="adj"/>
            </a:avLst>
          </a:prstGeom>
          <a:gradFill>
            <a:gsLst>
              <a:gs pos="0">
                <a:srgbClr val="DCECD5"/>
              </a:gs>
              <a:gs pos="100000">
                <a:srgbClr val="92BC81"/>
              </a:gs>
            </a:gsLst>
            <a:lin ang="5400012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5" name="Google Shape;16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17972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9"/>
          <p:cNvSpPr txBox="1"/>
          <p:nvPr/>
        </p:nvSpPr>
        <p:spPr>
          <a:xfrm>
            <a:off x="5028675" y="240175"/>
            <a:ext cx="3947700" cy="40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" sz="2500"/>
              <a:t>When </a:t>
            </a:r>
            <a:r>
              <a:rPr lang="en" sz="2500" u="sng"/>
              <a:t>community members</a:t>
            </a:r>
            <a:r>
              <a:rPr lang="en" sz="2500"/>
              <a:t> identify problems, develop solutions, and carry them out</a:t>
            </a:r>
            <a:endParaRPr sz="2500"/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b="1" lang="en" sz="2500"/>
              <a:t>Examples:</a:t>
            </a:r>
            <a:endParaRPr sz="2500"/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community activism</a:t>
            </a:r>
            <a:endParaRPr sz="2400"/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petitions</a:t>
            </a:r>
            <a:endParaRPr sz="2400"/>
          </a:p>
          <a:p>
            <a:pPr indent="-3238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outreach programs</a:t>
            </a:r>
            <a:endParaRPr sz="2400"/>
          </a:p>
        </p:txBody>
      </p:sp>
      <p:sp>
        <p:nvSpPr>
          <p:cNvPr descr="Image of a pyramid labeled BOTTOM-UP APPROACH" id="171" name="Google Shape;171;p19"/>
          <p:cNvSpPr/>
          <p:nvPr/>
        </p:nvSpPr>
        <p:spPr>
          <a:xfrm>
            <a:off x="383025" y="311075"/>
            <a:ext cx="4845900" cy="3857700"/>
          </a:xfrm>
          <a:prstGeom prst="triangle">
            <a:avLst>
              <a:gd fmla="val 50000" name="adj"/>
            </a:avLst>
          </a:prstGeom>
          <a:gradFill>
            <a:gsLst>
              <a:gs pos="0">
                <a:srgbClr val="DFEAFB"/>
              </a:gs>
              <a:gs pos="100000">
                <a:srgbClr val="6E9CE7"/>
              </a:gs>
            </a:gsLst>
            <a:path path="circle">
              <a:fillToRect b="50%" l="50%" r="50%" t="50%"/>
            </a:path>
            <a:tileRect/>
          </a:gra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19"/>
          <p:cNvSpPr txBox="1"/>
          <p:nvPr/>
        </p:nvSpPr>
        <p:spPr>
          <a:xfrm>
            <a:off x="583275" y="4168775"/>
            <a:ext cx="44454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/>
              <a:t>Bottom-Up </a:t>
            </a:r>
            <a:r>
              <a:rPr b="1" lang="en" sz="3300"/>
              <a:t>Approach</a:t>
            </a:r>
            <a:endParaRPr sz="2600"/>
          </a:p>
        </p:txBody>
      </p:sp>
      <p:pic>
        <p:nvPicPr>
          <p:cNvPr id="173" name="Google Shape;17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of two pyramids, one labeled community members, and an upside pyramid labeled local leaders" id="178" name="Google Shape;178;p20"/>
          <p:cNvPicPr preferRelativeResize="0"/>
          <p:nvPr/>
        </p:nvPicPr>
        <p:blipFill rotWithShape="1">
          <a:blip r:embed="rId3">
            <a:alphaModFix/>
          </a:blip>
          <a:srcRect b="2982" l="12333" r="9810" t="2348"/>
          <a:stretch/>
        </p:blipFill>
        <p:spPr>
          <a:xfrm>
            <a:off x="1322273" y="1147227"/>
            <a:ext cx="6499449" cy="376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0"/>
          <p:cNvSpPr txBox="1"/>
          <p:nvPr/>
        </p:nvSpPr>
        <p:spPr>
          <a:xfrm>
            <a:off x="277650" y="193275"/>
            <a:ext cx="85887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highlight>
                  <a:srgbClr val="FFFF00"/>
                </a:highlight>
              </a:rPr>
              <a:t>As you watch the following video, identify examples of Top-Down and Bottom-Up approaches</a:t>
            </a:r>
            <a:endParaRPr sz="2800">
              <a:highlight>
                <a:srgbClr val="FFFF00"/>
              </a:highlight>
            </a:endParaRPr>
          </a:p>
        </p:txBody>
      </p:sp>
      <p:pic>
        <p:nvPicPr>
          <p:cNvPr id="180" name="Google Shape;18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ction Citizen Superfund video that address the protests that led to congressional action to address the Love Canal waste sites, contamination, and illness. " id="185" name="Google Shape;185;p21" title="Action Citizen - Superfund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2650" y="877550"/>
            <a:ext cx="7042750" cy="396155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1"/>
          <p:cNvSpPr txBox="1"/>
          <p:nvPr/>
        </p:nvSpPr>
        <p:spPr>
          <a:xfrm>
            <a:off x="330225" y="260175"/>
            <a:ext cx="8295600" cy="55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hlinkClick r:id="rId5"/>
              </a:rPr>
              <a:t>Love Canal Environmental Activism Video (YouTube)</a:t>
            </a:r>
            <a:endParaRPr sz="2400">
              <a:solidFill>
                <a:schemeClr val="dk2"/>
              </a:solidFill>
            </a:endParaRPr>
          </a:p>
        </p:txBody>
      </p:sp>
      <p:pic>
        <p:nvPicPr>
          <p:cNvPr id="187" name="Google Shape;187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08100" y="4834025"/>
            <a:ext cx="1550525" cy="26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